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1"/>
            <a:ext cx="8610600" cy="4571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Agricultural Development in India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86800" cy="56388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</a:rPr>
              <a:t>Agriculture is source of livelihood for more than 70% of Indians in the rural </a:t>
            </a: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</a:rPr>
              <a:t>areas</a:t>
            </a:r>
          </a:p>
          <a:p>
            <a:pPr algn="l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</a:rPr>
              <a:t>It contributes around 18% to the total Gross Domestic Product of India </a:t>
            </a:r>
            <a:endParaRPr lang="en-US" sz="2400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</a:rPr>
              <a:t>agriculture sector in India is also the largest employer contributing 49% of the total workforce</a:t>
            </a: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</a:rPr>
              <a:t>.</a:t>
            </a:r>
          </a:p>
          <a:p>
            <a:pPr algn="l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</a:rPr>
              <a:t>Apart from employment, agriculture  also plays an important role in food security. </a:t>
            </a:r>
            <a:endParaRPr lang="en-US" sz="2400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</a:rPr>
              <a:t>growth rate of the agriculture in  India mainly depends on the </a:t>
            </a: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</a:rPr>
              <a:t>rainfall</a:t>
            </a:r>
            <a:endParaRPr lang="en-US" sz="24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1026" name="Picture 2" descr="C:\Users\user\Downloads\Screen-Shot-2016-08-02-at-7.32.20-PM-e147014705640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4800600"/>
            <a:ext cx="4762500" cy="1781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Cambria" pitchFamily="18" charset="0"/>
              </a:rPr>
              <a:t>At </a:t>
            </a:r>
            <a:r>
              <a:rPr lang="en-US" sz="2800" dirty="0" smtClean="0">
                <a:latin typeface="Cambria" pitchFamily="18" charset="0"/>
              </a:rPr>
              <a:t>the time of Independence agriculture contributed almost half of the total GDP which has declined to 18% in the recent years which was more than 45% in 1954-55</a:t>
            </a:r>
            <a:endParaRPr lang="en-US" sz="2800" dirty="0">
              <a:latin typeface="Cambria" pitchFamily="18" charset="0"/>
            </a:endParaRPr>
          </a:p>
        </p:txBody>
      </p:sp>
      <p:pic>
        <p:nvPicPr>
          <p:cNvPr id="2051" name="Picture 3" descr="C:\Users\user\Downloads\Screen-Shot-2016-08-02-at-7.34.20-PM-e147014704466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124200"/>
            <a:ext cx="4762500" cy="1781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629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>
                <a:latin typeface="+mj-lt"/>
              </a:rPr>
              <a:t>Rice production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Rice is one of the major food crops grown in </a:t>
            </a:r>
            <a:r>
              <a:rPr lang="en-US" sz="2400" dirty="0" smtClean="0">
                <a:latin typeface="+mj-lt"/>
              </a:rPr>
              <a:t>India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Rice is considered as a diverse crop which can be grown in diverse climate and soil condition.</a:t>
            </a:r>
            <a:endParaRPr lang="en-US" sz="2400" dirty="0" smtClean="0">
              <a:latin typeface="+mj-lt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Total </a:t>
            </a:r>
            <a:r>
              <a:rPr lang="en-US" sz="2400" dirty="0" smtClean="0">
                <a:latin typeface="+mj-lt"/>
              </a:rPr>
              <a:t>production of rice was around 20 </a:t>
            </a:r>
            <a:r>
              <a:rPr lang="en-US" sz="2400" dirty="0" smtClean="0">
                <a:latin typeface="+mj-lt"/>
              </a:rPr>
              <a:t>million tons </a:t>
            </a:r>
            <a:r>
              <a:rPr lang="en-US" sz="2400" dirty="0" smtClean="0">
                <a:latin typeface="+mj-lt"/>
              </a:rPr>
              <a:t>in 1950 which has increased to around </a:t>
            </a:r>
            <a:r>
              <a:rPr lang="en-US" sz="2400" dirty="0" smtClean="0">
                <a:latin typeface="+mj-lt"/>
              </a:rPr>
              <a:t>106 million </a:t>
            </a:r>
            <a:r>
              <a:rPr lang="en-US" sz="2400" dirty="0" smtClean="0">
                <a:latin typeface="+mj-lt"/>
              </a:rPr>
              <a:t>tons in 2013 – 14.</a:t>
            </a:r>
            <a:endParaRPr lang="en-US" sz="2400" b="1" dirty="0" smtClean="0">
              <a:latin typeface="+mj-lt"/>
            </a:endParaRPr>
          </a:p>
          <a:p>
            <a:pPr>
              <a:buNone/>
            </a:pPr>
            <a:r>
              <a:rPr lang="en-US" dirty="0" smtClean="0">
                <a:latin typeface="+mj-lt"/>
              </a:rPr>
              <a:t>Wheat Production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+mj-lt"/>
              </a:rPr>
              <a:t>India is the second largest producer of wheat with total production of 88.94 million tons in 2014-15</a:t>
            </a:r>
            <a:r>
              <a:rPr lang="en-US" sz="2400" dirty="0" smtClean="0">
                <a:latin typeface="+mj-lt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+mj-lt"/>
              </a:rPr>
              <a:t>Growth </a:t>
            </a:r>
            <a:r>
              <a:rPr lang="en-US" sz="2400" dirty="0" smtClean="0">
                <a:latin typeface="+mj-lt"/>
              </a:rPr>
              <a:t>of the agriculture production in India (including wheat) largely depend on </a:t>
            </a:r>
            <a:r>
              <a:rPr lang="en-US" sz="2400" dirty="0" smtClean="0">
                <a:latin typeface="+mj-lt"/>
              </a:rPr>
              <a:t>monsoon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+mj-lt"/>
              </a:rPr>
              <a:t>The highest growth rate was achieved in 1967-68 when the growth rate of wheat production was 45%.</a:t>
            </a:r>
            <a:r>
              <a:rPr lang="en-US" dirty="0" smtClean="0"/>
              <a:t> </a:t>
            </a:r>
            <a:endParaRPr lang="en-US" dirty="0" smtClean="0">
              <a:latin typeface="+mj-lt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15400" cy="65532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Major problems faced by the agriculture sector </a:t>
            </a:r>
            <a:r>
              <a:rPr lang="en-US" b="1" dirty="0" smtClean="0"/>
              <a:t>in</a:t>
            </a:r>
          </a:p>
          <a:p>
            <a:pPr>
              <a:buNone/>
            </a:pPr>
            <a:r>
              <a:rPr lang="en-US" b="1" dirty="0" smtClean="0"/>
              <a:t>India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Lack </a:t>
            </a:r>
            <a:r>
              <a:rPr lang="en-US" dirty="0" smtClean="0"/>
              <a:t>of irrigation facility and inefficient government policies has led to distress in the sector. 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majority of the cultivated area is dependent on the yearly rainfall. 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smtClean="0"/>
              <a:t> lack of agriculture marketing, inadequate storage facility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97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Agricultural Development in India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Agricultural Development in India</dc:title>
  <dc:creator>user</dc:creator>
  <cp:lastModifiedBy>user</cp:lastModifiedBy>
  <cp:revision>2</cp:revision>
  <dcterms:created xsi:type="dcterms:W3CDTF">2006-08-16T00:00:00Z</dcterms:created>
  <dcterms:modified xsi:type="dcterms:W3CDTF">2018-03-02T00:24:48Z</dcterms:modified>
</cp:coreProperties>
</file>